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1" r:id="rId3"/>
    <p:sldId id="284" r:id="rId4"/>
    <p:sldId id="263" r:id="rId5"/>
    <p:sldId id="335" r:id="rId6"/>
    <p:sldId id="310" r:id="rId7"/>
    <p:sldId id="308" r:id="rId8"/>
    <p:sldId id="311" r:id="rId9"/>
    <p:sldId id="313" r:id="rId10"/>
    <p:sldId id="328" r:id="rId11"/>
    <p:sldId id="330" r:id="rId12"/>
    <p:sldId id="333" r:id="rId13"/>
    <p:sldId id="332" r:id="rId14"/>
    <p:sldId id="323" r:id="rId15"/>
    <p:sldId id="321" r:id="rId16"/>
    <p:sldId id="322" r:id="rId17"/>
    <p:sldId id="334" r:id="rId18"/>
    <p:sldId id="314" r:id="rId19"/>
    <p:sldId id="331" r:id="rId20"/>
    <p:sldId id="315" r:id="rId21"/>
    <p:sldId id="324" r:id="rId22"/>
    <p:sldId id="32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95FB0C-6A87-421C-A504-957083F8E967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6EED9E-8B68-4CB1-9C29-758BACF517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89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pretty well known, just to set the stage</a:t>
            </a:r>
          </a:p>
          <a:p>
            <a:r>
              <a:rPr lang="en-US" dirty="0"/>
              <a:t>Unlined</a:t>
            </a:r>
            <a:r>
              <a:rPr lang="en-US" baseline="0" dirty="0"/>
              <a:t> tailings, pond upsets, improper storage of process solutions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EED9E-8B68-4CB1-9C29-758BACF517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2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talk will focus on effectiveness and implementability</a:t>
            </a:r>
          </a:p>
          <a:p>
            <a:endParaRPr lang="en-US" dirty="0"/>
          </a:p>
          <a:p>
            <a:r>
              <a:rPr lang="en-US" dirty="0"/>
              <a:t>Other treatment options – oxidation, sulfate reduction/sulfide precipitation,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EED9E-8B68-4CB1-9C29-758BACF517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6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the acidity in</a:t>
            </a:r>
            <a:r>
              <a:rPr lang="en-US" baseline="0" dirty="0"/>
              <a:t> Live Oak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85D-44B7-4045-AA63-608C9ACE27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4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85D-44B7-4045-AA63-608C9ACE27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3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85D-44B7-4045-AA63-608C9ACE275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6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85D-44B7-4045-AA63-608C9ACE275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6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85D-44B7-4045-AA63-608C9ACE275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31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85D-44B7-4045-AA63-608C9ACE275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9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685D-44B7-4045-AA63-608C9ACE275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9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CCA Color 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832475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CE94-58C5-433F-89D5-10AEDA00C50B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1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B589-B125-4A2E-9D65-EFE344817BE2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24CD-0B77-4BE0-8D56-9AD7E2F12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5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0414-8829-4C37-8D53-647A272E2187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6066-C859-4EB5-A6C9-409AFD4F6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8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CA93-3B4A-4CFC-8A91-9A9A2CB1D55A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0F87-C2F5-4B8B-BE8C-2F39367F0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4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A793-8B43-4E48-B68B-D71610E2A592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6D2A-FA15-407F-BF9E-FCDE2F380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5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DFAD-A8E3-4D09-B264-2E3C30563529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7D87-998F-461A-B5B5-16CA7E243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5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DB12-7B65-447C-A956-DF8C8B5FAF0E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6814-DF45-4524-BD31-C2095B065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2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AFC4-331F-4CCA-B375-1D7CF0E3A298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C849-FEDC-4F5F-A8C0-EEE22F600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6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5392-711D-4F01-B9BD-43FEDBF4D04A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1AC8-17C0-4FA7-ACAB-AE45AF222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9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53CD-2C30-49F5-AE49-285BE415B87D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1447-72A1-42D0-807D-C25410C76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8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1CC7-680F-48BF-8F33-EE3E82F4E0F9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8A0B-5EC7-4652-B617-2D9B4F6C5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9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82A470-116E-4A90-9EDF-25ADC4FD3313}" type="datetimeFigureOut">
              <a:rPr lang="en-US"/>
              <a:pPr>
                <a:defRPr/>
              </a:pPr>
              <a:t>3/7/2017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9F22E8-C0EC-49F9-AB6A-400AF81F6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0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851648" cy="3048000"/>
          </a:xfrm>
          <a:extLst/>
        </p:spPr>
        <p:txBody>
          <a:bodyPr anchor="ctr"/>
          <a:lstStyle/>
          <a:p>
            <a:r>
              <a:rPr lang="en-US" sz="4800" dirty="0">
                <a:effectLst/>
              </a:rPr>
              <a:t>FIELD INVESTIGATION OF IN SITU LIME NEUTRALIZATION OF ACIDIC SEDIMENT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4219575"/>
            <a:ext cx="7854950" cy="2028825"/>
          </a:xfrm>
        </p:spPr>
        <p:txBody>
          <a:bodyPr/>
          <a:lstStyle/>
          <a:p>
            <a:pPr marR="0" eaLnBrk="1" hangingPunct="1"/>
            <a:r>
              <a:rPr lang="en-US" altLang="en-US" dirty="0"/>
              <a:t>John Villinski</a:t>
            </a:r>
          </a:p>
          <a:p>
            <a:pPr marR="0" eaLnBrk="1" hangingPunct="1"/>
            <a:r>
              <a:rPr lang="en-US" altLang="en-US" dirty="0"/>
              <a:t>SME 2017 Annual Conference</a:t>
            </a:r>
          </a:p>
          <a:p>
            <a:pPr marR="0" eaLnBrk="1" hangingPunct="1"/>
            <a:r>
              <a:rPr lang="en-US" altLang="en-US" dirty="0"/>
              <a:t>Denver, Colorado</a:t>
            </a:r>
          </a:p>
          <a:p>
            <a:pPr marR="0" eaLnBrk="1" hangingPunct="1"/>
            <a:r>
              <a:rPr lang="en-US" altLang="en-US" dirty="0"/>
              <a:t>February 22, 2016</a:t>
            </a:r>
          </a:p>
        </p:txBody>
      </p:sp>
      <p:pic>
        <p:nvPicPr>
          <p:cNvPr id="5" name="Picture 2" descr="H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10154" r="77572" b="11384"/>
          <a:stretch/>
        </p:blipFill>
        <p:spPr bwMode="auto">
          <a:xfrm>
            <a:off x="152400" y="5791200"/>
            <a:ext cx="2203704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37038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Implementability </a:t>
            </a:r>
          </a:p>
          <a:p>
            <a:pPr lvl="1" eaLnBrk="1" hangingPunct="1"/>
            <a:r>
              <a:rPr lang="en-US" altLang="en-US" dirty="0"/>
              <a:t>mix near-solubility lime solution</a:t>
            </a:r>
          </a:p>
          <a:p>
            <a:pPr lvl="1" eaLnBrk="1" hangingPunct="1"/>
            <a:r>
              <a:rPr lang="en-US" altLang="en-US" dirty="0"/>
              <a:t>control solids </a:t>
            </a:r>
          </a:p>
          <a:p>
            <a:pPr lvl="1" eaLnBrk="1" hangingPunct="1"/>
            <a:r>
              <a:rPr lang="en-US" altLang="en-US" dirty="0"/>
              <a:t>avoid application facility/aquifer formation damage</a:t>
            </a:r>
          </a:p>
          <a:p>
            <a:pPr eaLnBrk="1" hangingPunct="1"/>
            <a:r>
              <a:rPr lang="en-US" altLang="en-US" dirty="0"/>
              <a:t>Effectiveness</a:t>
            </a:r>
          </a:p>
          <a:p>
            <a:pPr lvl="1" eaLnBrk="1" hangingPunct="1"/>
            <a:r>
              <a:rPr lang="en-US" altLang="en-US" dirty="0"/>
              <a:t>raise  pH</a:t>
            </a:r>
          </a:p>
          <a:p>
            <a:pPr lvl="1" eaLnBrk="1" hangingPunct="1"/>
            <a:r>
              <a:rPr lang="en-US" altLang="en-US" dirty="0"/>
              <a:t>reduce metals concentrations</a:t>
            </a:r>
          </a:p>
        </p:txBody>
      </p:sp>
      <p:pic>
        <p:nvPicPr>
          <p:cNvPr id="9220" name="Picture 35" descr="CCA Color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832475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35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37038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Implementability </a:t>
            </a:r>
          </a:p>
          <a:p>
            <a:pPr lvl="1" eaLnBrk="1" hangingPunct="1"/>
            <a:r>
              <a:rPr lang="en-US" altLang="en-US" dirty="0"/>
              <a:t>mix near-solubility lime solution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control solids 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application facility/aquifer formation damage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Effectiveness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raise  pH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reduce metals concentrations</a:t>
            </a:r>
          </a:p>
        </p:txBody>
      </p:sp>
      <p:pic>
        <p:nvPicPr>
          <p:cNvPr id="9220" name="Picture 35" descr="CCA Color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832475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7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9" y="1280160"/>
            <a:ext cx="7465522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DC23-5D75-4E55-94E0-8AC9A57DBD0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28" y="394855"/>
            <a:ext cx="7894345" cy="789420"/>
          </a:xfrm>
        </p:spPr>
        <p:txBody>
          <a:bodyPr/>
          <a:lstStyle/>
          <a:p>
            <a:pPr algn="ctr"/>
            <a:r>
              <a:rPr lang="en-US" dirty="0"/>
              <a:t>Alkalinity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3349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11769" y="1897421"/>
            <a:ext cx="249517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1,857 mg/l as CaCO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4930" y="6363842"/>
            <a:ext cx="818494" cy="221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18288" rIns="45720" bIns="18288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NWF Field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5050" y="6363842"/>
            <a:ext cx="741550" cy="221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18288" rIns="45720" bIns="18288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NWF Lab</a:t>
            </a:r>
          </a:p>
        </p:txBody>
      </p:sp>
    </p:spTree>
    <p:extLst>
      <p:ext uri="{BB962C8B-B14F-4D97-AF65-F5344CB8AC3E}">
        <p14:creationId xmlns:p14="http://schemas.microsoft.com/office/powerpoint/2010/main" val="350597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37038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Implementability 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mix near-solubility lime solution</a:t>
            </a:r>
          </a:p>
          <a:p>
            <a:pPr lvl="1" eaLnBrk="1" hangingPunct="1"/>
            <a:r>
              <a:rPr lang="en-US" altLang="en-US" dirty="0"/>
              <a:t>control solids 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application facility/aquifer formation damage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Effectiveness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raise  pH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reduce metals concentrations</a:t>
            </a:r>
          </a:p>
        </p:txBody>
      </p:sp>
      <p:pic>
        <p:nvPicPr>
          <p:cNvPr id="9220" name="Picture 35" descr="CCA Color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832475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20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6C0B9-85C0-445F-85AF-9253FDD13023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56" y="397778"/>
            <a:ext cx="8212088" cy="663969"/>
          </a:xfrm>
        </p:spPr>
        <p:txBody>
          <a:bodyPr/>
          <a:lstStyle/>
          <a:p>
            <a:pPr algn="ctr"/>
            <a:r>
              <a:rPr lang="en-US" dirty="0"/>
              <a:t>SOLIDS CONTROL – WEIR TANK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248508"/>
            <a:ext cx="8128000" cy="4572000"/>
            <a:chOff x="0" y="1248508"/>
            <a:chExt cx="8128000" cy="4572000"/>
          </a:xfrm>
        </p:grpSpPr>
        <p:pic>
          <p:nvPicPr>
            <p:cNvPr id="9221" name="Picture 5" descr="N:\Projects\Pinal Creek Group\009019_Pinal Creek WQARF\Field Tests\LO AVZ Tests WP\Phase II\Photos\20150922_102300 s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508"/>
              <a:ext cx="8128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673524" y="1423359"/>
              <a:ext cx="260847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During Lime Application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16000" y="2286000"/>
            <a:ext cx="8128000" cy="4572000"/>
            <a:chOff x="1016000" y="2286000"/>
            <a:chExt cx="8128000" cy="4572000"/>
          </a:xfrm>
        </p:grpSpPr>
        <p:pic>
          <p:nvPicPr>
            <p:cNvPr id="9220" name="Picture 4" descr="N:\Projects\Pinal Creek Group\009019_Pinal Creek WQARF\Field Tests\LO AVZ Tests WP\Phase II\Photos\20151013_104026 s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" y="2286000"/>
              <a:ext cx="8128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064000" y="2429774"/>
              <a:ext cx="208262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Post Neutral Flush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6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DC23-5D75-4E55-94E0-8AC9A57DBD0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4855"/>
            <a:ext cx="8534400" cy="789420"/>
          </a:xfrm>
        </p:spPr>
        <p:txBody>
          <a:bodyPr/>
          <a:lstStyle/>
          <a:p>
            <a:pPr algn="ctr"/>
            <a:r>
              <a:rPr lang="en-US" sz="4400" dirty="0"/>
              <a:t>SOLIDS CONTROL – BASIN DURING ALKALI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3349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1" name="Picture 3" descr="N:\Projects\Pinal Creek Group\009019_Pinal Creek WQARF\Field Tests\LO AVZ Tests WP\Report\Appendices\APP D Site Photos\Basin 20150926 calcite alkali app 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276350"/>
            <a:ext cx="41338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DC23-5D75-4E55-94E0-8AC9A57DBD0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4500" y="3349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2" y="1280160"/>
            <a:ext cx="7437516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394855"/>
            <a:ext cx="8534400" cy="7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400" dirty="0"/>
              <a:t>SOLIDS CONTROL – BASIN DURING NEUTRAL WATER FLUSH</a:t>
            </a:r>
          </a:p>
        </p:txBody>
      </p:sp>
    </p:spTree>
    <p:extLst>
      <p:ext uri="{BB962C8B-B14F-4D97-AF65-F5344CB8AC3E}">
        <p14:creationId xmlns:p14="http://schemas.microsoft.com/office/powerpoint/2010/main" val="2272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37038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Implementability 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mix near-solubility lime solution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control solids </a:t>
            </a:r>
          </a:p>
          <a:p>
            <a:pPr lvl="1" eaLnBrk="1" hangingPunct="1"/>
            <a:r>
              <a:rPr lang="en-US" altLang="en-US" dirty="0"/>
              <a:t>avoid application facility/aquifer formation damage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Effectiveness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raise  pH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reduce metals concentrations</a:t>
            </a:r>
          </a:p>
        </p:txBody>
      </p:sp>
      <p:pic>
        <p:nvPicPr>
          <p:cNvPr id="9220" name="Picture 35" descr="CCA Color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832475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60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DC23-5D75-4E55-94E0-8AC9A57DBD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28" y="394855"/>
            <a:ext cx="7894345" cy="789420"/>
          </a:xfrm>
        </p:spPr>
        <p:txBody>
          <a:bodyPr/>
          <a:lstStyle/>
          <a:p>
            <a:pPr algn="ctr"/>
            <a:r>
              <a:rPr lang="en-US" dirty="0"/>
              <a:t>Infiltration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3349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9" y="1280160"/>
            <a:ext cx="7465522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8916" y="2971800"/>
            <a:ext cx="1537665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11.5 gpm</a:t>
            </a:r>
          </a:p>
        </p:txBody>
      </p:sp>
    </p:spTree>
    <p:extLst>
      <p:ext uri="{BB962C8B-B14F-4D97-AF65-F5344CB8AC3E}">
        <p14:creationId xmlns:p14="http://schemas.microsoft.com/office/powerpoint/2010/main" val="17446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37038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Implementability 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mix near-solubility lime solution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control solids 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application facility/aquifer formation damage</a:t>
            </a:r>
          </a:p>
          <a:p>
            <a:pPr eaLnBrk="1" hangingPunct="1"/>
            <a:r>
              <a:rPr lang="en-US" altLang="en-US" dirty="0"/>
              <a:t>Effectiveness</a:t>
            </a:r>
          </a:p>
          <a:p>
            <a:pPr lvl="1" eaLnBrk="1" hangingPunct="1"/>
            <a:r>
              <a:rPr lang="en-US" altLang="en-US" dirty="0"/>
              <a:t>raise  pH</a:t>
            </a:r>
          </a:p>
          <a:p>
            <a:pPr lvl="1" eaLnBrk="1" hangingPunct="1"/>
            <a:r>
              <a:rPr lang="en-US" altLang="en-US" dirty="0"/>
              <a:t>reduce metals concentrations</a:t>
            </a:r>
          </a:p>
        </p:txBody>
      </p:sp>
      <p:pic>
        <p:nvPicPr>
          <p:cNvPr id="9220" name="Picture 35" descr="CCA Color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832475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7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7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472440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Alluvial aquifers impacted by past mining operations</a:t>
            </a:r>
          </a:p>
          <a:p>
            <a:pPr lvl="1"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Majority of the acidity and metals stored in the sediment </a:t>
            </a:r>
          </a:p>
          <a:p>
            <a:pPr lvl="1" eaLnBrk="1" hangingPunct="1"/>
            <a:r>
              <a:rPr lang="en-US" altLang="en-US" sz="2800" dirty="0"/>
              <a:t>Estimates of pump &amp; treat cleanup times can many decades</a:t>
            </a:r>
          </a:p>
        </p:txBody>
      </p:sp>
      <p:pic>
        <p:nvPicPr>
          <p:cNvPr id="5124" name="Picture 35" descr="CCA Color 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5948363"/>
            <a:ext cx="158591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Groundwater Quality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0" y="1280160"/>
            <a:ext cx="746198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5328088"/>
            <a:ext cx="356860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 concentrations drop by &gt; 90%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&gt; 5.3 for 30 days</a:t>
            </a:r>
          </a:p>
        </p:txBody>
      </p:sp>
    </p:spTree>
    <p:extLst>
      <p:ext uri="{BB962C8B-B14F-4D97-AF65-F5344CB8AC3E}">
        <p14:creationId xmlns:p14="http://schemas.microsoft.com/office/powerpoint/2010/main" val="21468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826" y="1512277"/>
            <a:ext cx="8220974" cy="4423703"/>
          </a:xfrm>
        </p:spPr>
        <p:txBody>
          <a:bodyPr/>
          <a:lstStyle/>
          <a:p>
            <a:r>
              <a:rPr lang="en-US" sz="2000" dirty="0"/>
              <a:t>Implementability</a:t>
            </a:r>
          </a:p>
          <a:p>
            <a:pPr lvl="1"/>
            <a:r>
              <a:rPr lang="en-US" sz="2000" dirty="0"/>
              <a:t>Lime solutions near 90% solubility were efficiently mixed with a readily available rental mix tank</a:t>
            </a:r>
            <a:endParaRPr lang="en-US" sz="1600" dirty="0"/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lvl="1"/>
            <a:r>
              <a:rPr lang="en-US" sz="2000" dirty="0"/>
              <a:t>Calcite precipitates were effectively controlled using a readily available rental weir tank</a:t>
            </a:r>
            <a:endParaRPr lang="en-US" sz="16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Lime applied continuously at a rate of 11.5 gpm for 5.14 days</a:t>
            </a:r>
          </a:p>
          <a:p>
            <a:pPr lvl="2"/>
            <a:r>
              <a:rPr lang="en-US" sz="2000" dirty="0"/>
              <a:t>No clogging of the infiltration basin</a:t>
            </a:r>
          </a:p>
          <a:p>
            <a:pPr lvl="2"/>
            <a:r>
              <a:rPr lang="en-US" sz="2000" dirty="0"/>
              <a:t>No formation damage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Basin alkalinity was 98.2% of mix tank alkalinity</a:t>
            </a:r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/>
            <a:r>
              <a:rPr lang="en-US" dirty="0"/>
              <a:t>Test Summary</a:t>
            </a:r>
          </a:p>
        </p:txBody>
      </p:sp>
    </p:spTree>
    <p:extLst>
      <p:ext uri="{BB962C8B-B14F-4D97-AF65-F5344CB8AC3E}">
        <p14:creationId xmlns:p14="http://schemas.microsoft.com/office/powerpoint/2010/main" val="36286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826" y="1512277"/>
            <a:ext cx="8220974" cy="3950843"/>
          </a:xfrm>
        </p:spPr>
        <p:txBody>
          <a:bodyPr/>
          <a:lstStyle/>
          <a:p>
            <a:r>
              <a:rPr lang="en-US" sz="2000" dirty="0"/>
              <a:t>Effectiveness </a:t>
            </a:r>
          </a:p>
          <a:p>
            <a:pPr lvl="1"/>
            <a:r>
              <a:rPr lang="en-US" sz="2000" dirty="0"/>
              <a:t>Raised aqueous pH at base of treatment volume </a:t>
            </a:r>
            <a:r>
              <a:rPr lang="en-US" sz="2000"/>
              <a:t>for &gt;30 </a:t>
            </a:r>
            <a:r>
              <a:rPr lang="en-US" sz="2000" dirty="0"/>
              <a:t>days</a:t>
            </a:r>
          </a:p>
          <a:p>
            <a:pPr lvl="2"/>
            <a:r>
              <a:rPr lang="en-US" sz="1800" dirty="0"/>
              <a:t>maximum pH of 6.58</a:t>
            </a:r>
            <a:endParaRPr lang="en-US" sz="1600" dirty="0"/>
          </a:p>
          <a:p>
            <a:pPr lvl="2"/>
            <a:endParaRPr lang="en-US" sz="1050" dirty="0"/>
          </a:p>
          <a:p>
            <a:pPr lvl="1"/>
            <a:r>
              <a:rPr lang="en-US" sz="2000" dirty="0"/>
              <a:t>Aqueous Al, Cu, and Mn concentrations decreased by &gt;90% </a:t>
            </a:r>
          </a:p>
          <a:p>
            <a:pPr lvl="2"/>
            <a:r>
              <a:rPr lang="en-US" sz="1800" dirty="0"/>
              <a:t>remained at low levels through end of test (45 days)</a:t>
            </a:r>
          </a:p>
          <a:p>
            <a:pPr lvl="2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/>
            <a:r>
              <a:rPr lang="en-US" dirty="0"/>
              <a:t>Test Summary</a:t>
            </a:r>
          </a:p>
        </p:txBody>
      </p:sp>
    </p:spTree>
    <p:extLst>
      <p:ext uri="{BB962C8B-B14F-4D97-AF65-F5344CB8AC3E}">
        <p14:creationId xmlns:p14="http://schemas.microsoft.com/office/powerpoint/2010/main" val="34687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7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Program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Evaluate treatment alternatives to enhance remediation and shorten duration</a:t>
            </a:r>
          </a:p>
          <a:p>
            <a:pPr lvl="1" eaLnBrk="1" hangingPunct="1"/>
            <a:r>
              <a:rPr lang="en-US" altLang="en-US" dirty="0"/>
              <a:t>Effectiveness</a:t>
            </a:r>
          </a:p>
          <a:p>
            <a:pPr lvl="1" eaLnBrk="1" hangingPunct="1"/>
            <a:r>
              <a:rPr lang="en-US" altLang="en-US" dirty="0"/>
              <a:t>Implementability</a:t>
            </a:r>
          </a:p>
          <a:p>
            <a:pPr lvl="1" eaLnBrk="1" hangingPunct="1"/>
            <a:r>
              <a:rPr lang="en-US" altLang="en-US" dirty="0"/>
              <a:t>Cost</a:t>
            </a:r>
          </a:p>
          <a:p>
            <a:pPr lvl="1" eaLnBrk="1" hangingPunct="1"/>
            <a:endParaRPr lang="en-US" altLang="en-US" sz="2200" dirty="0"/>
          </a:p>
          <a:p>
            <a:pPr eaLnBrk="1" hangingPunct="1"/>
            <a:r>
              <a:rPr lang="en-US" altLang="en-US" dirty="0"/>
              <a:t>Proposed Technology – in situ neutralization with alkali</a:t>
            </a:r>
          </a:p>
        </p:txBody>
      </p:sp>
      <p:pic>
        <p:nvPicPr>
          <p:cNvPr id="6148" name="Picture 35" descr="CCA Color 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5948363"/>
            <a:ext cx="158591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Field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37038"/>
          </a:xfrm>
        </p:spPr>
        <p:txBody>
          <a:bodyPr/>
          <a:lstStyle/>
          <a:p>
            <a:pPr eaLnBrk="1" hangingPunct="1"/>
            <a:r>
              <a:rPr lang="en-US" altLang="en-US" dirty="0"/>
              <a:t>Infiltrate lime solution via basin to acidic sediment at base of vadose zone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Implementability </a:t>
            </a:r>
          </a:p>
          <a:p>
            <a:pPr lvl="1" eaLnBrk="1" hangingPunct="1"/>
            <a:r>
              <a:rPr lang="en-US" altLang="en-US" dirty="0"/>
              <a:t>mix and infiltrate near-saturated lime solution</a:t>
            </a:r>
          </a:p>
          <a:p>
            <a:pPr lvl="1" eaLnBrk="1" hangingPunct="1"/>
            <a:r>
              <a:rPr lang="en-US" altLang="en-US" dirty="0"/>
              <a:t>control solids </a:t>
            </a:r>
          </a:p>
          <a:p>
            <a:pPr lvl="1" eaLnBrk="1" hangingPunct="1"/>
            <a:r>
              <a:rPr lang="en-US" altLang="en-US" dirty="0"/>
              <a:t>avoid application facility/aquifer formation damage</a:t>
            </a:r>
          </a:p>
          <a:p>
            <a:pPr eaLnBrk="1" hangingPunct="1"/>
            <a:r>
              <a:rPr lang="en-US" altLang="en-US" dirty="0"/>
              <a:t>Effectiveness</a:t>
            </a:r>
          </a:p>
          <a:p>
            <a:pPr lvl="1" eaLnBrk="1" hangingPunct="1"/>
            <a:r>
              <a:rPr lang="en-US" altLang="en-US" dirty="0"/>
              <a:t>raise  pH (target pH 8)</a:t>
            </a:r>
          </a:p>
          <a:p>
            <a:pPr lvl="1" eaLnBrk="1" hangingPunct="1"/>
            <a:r>
              <a:rPr lang="en-US" altLang="en-US" dirty="0"/>
              <a:t>reduce metals concentrations</a:t>
            </a:r>
          </a:p>
        </p:txBody>
      </p:sp>
      <p:pic>
        <p:nvPicPr>
          <p:cNvPr id="9220" name="Picture 35" descr="CCA Color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832475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Field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37038"/>
          </a:xfrm>
        </p:spPr>
        <p:txBody>
          <a:bodyPr/>
          <a:lstStyle/>
          <a:p>
            <a:pPr eaLnBrk="1" hangingPunct="1"/>
            <a:r>
              <a:rPr lang="en-US" altLang="en-US" dirty="0"/>
              <a:t>Alkali treatment is a two-step process</a:t>
            </a:r>
          </a:p>
          <a:p>
            <a:pPr lvl="1" eaLnBrk="1" hangingPunct="1"/>
            <a:r>
              <a:rPr lang="en-US" altLang="en-US" dirty="0"/>
              <a:t>Alkali application</a:t>
            </a:r>
          </a:p>
          <a:p>
            <a:pPr lvl="1" eaLnBrk="1" hangingPunct="1"/>
            <a:r>
              <a:rPr lang="en-US" altLang="en-US" dirty="0"/>
              <a:t>Neutral water flush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Targets</a:t>
            </a:r>
          </a:p>
          <a:p>
            <a:pPr lvl="1" eaLnBrk="1" hangingPunct="1"/>
            <a:r>
              <a:rPr lang="en-US" altLang="en-US" dirty="0"/>
              <a:t>Deliver alkali dose over 5 days</a:t>
            </a:r>
          </a:p>
          <a:p>
            <a:pPr lvl="1" eaLnBrk="1" hangingPunct="1"/>
            <a:r>
              <a:rPr lang="en-US" altLang="en-US" dirty="0"/>
              <a:t>Transport alkalinity through treatment volume</a:t>
            </a:r>
          </a:p>
        </p:txBody>
      </p:sp>
      <p:pic>
        <p:nvPicPr>
          <p:cNvPr id="9220" name="Picture 35" descr="CCA Color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832475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4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7" y="394855"/>
            <a:ext cx="8839906" cy="789420"/>
          </a:xfrm>
        </p:spPr>
        <p:txBody>
          <a:bodyPr/>
          <a:lstStyle/>
          <a:p>
            <a:pPr algn="ctr"/>
            <a:r>
              <a:rPr lang="en-US" sz="4800" dirty="0"/>
              <a:t>Acidic Vadose Zone Test Schematic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DC23-5D75-4E55-94E0-8AC9A57DBD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5856" y="1234440"/>
            <a:ext cx="8672288" cy="5623560"/>
            <a:chOff x="235856" y="1234440"/>
            <a:chExt cx="8672288" cy="562356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56" y="1234440"/>
              <a:ext cx="8672288" cy="562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977442" y="3554083"/>
              <a:ext cx="1017916" cy="1811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Trapezoid 4"/>
          <p:cNvSpPr/>
          <p:nvPr/>
        </p:nvSpPr>
        <p:spPr>
          <a:xfrm>
            <a:off x="2834053" y="2104634"/>
            <a:ext cx="3475893" cy="3668982"/>
          </a:xfrm>
          <a:custGeom>
            <a:avLst/>
            <a:gdLst>
              <a:gd name="connsiteX0" fmla="*/ 0 w 3383280"/>
              <a:gd name="connsiteY0" fmla="*/ 3674853 h 3674853"/>
              <a:gd name="connsiteX1" fmla="*/ 187738 w 3383280"/>
              <a:gd name="connsiteY1" fmla="*/ 0 h 3674853"/>
              <a:gd name="connsiteX2" fmla="*/ 3195542 w 3383280"/>
              <a:gd name="connsiteY2" fmla="*/ 0 h 3674853"/>
              <a:gd name="connsiteX3" fmla="*/ 3383280 w 3383280"/>
              <a:gd name="connsiteY3" fmla="*/ 3674853 h 3674853"/>
              <a:gd name="connsiteX4" fmla="*/ 0 w 3383280"/>
              <a:gd name="connsiteY4" fmla="*/ 3674853 h 3674853"/>
              <a:gd name="connsiteX0" fmla="*/ 0 w 3383280"/>
              <a:gd name="connsiteY0" fmla="*/ 3674853 h 3674853"/>
              <a:gd name="connsiteX1" fmla="*/ 187738 w 3383280"/>
              <a:gd name="connsiteY1" fmla="*/ 0 h 3674853"/>
              <a:gd name="connsiteX2" fmla="*/ 3221421 w 3383280"/>
              <a:gd name="connsiteY2" fmla="*/ 0 h 3674853"/>
              <a:gd name="connsiteX3" fmla="*/ 3383280 w 3383280"/>
              <a:gd name="connsiteY3" fmla="*/ 3674853 h 3674853"/>
              <a:gd name="connsiteX4" fmla="*/ 0 w 3383280"/>
              <a:gd name="connsiteY4" fmla="*/ 3674853 h 3674853"/>
              <a:gd name="connsiteX0" fmla="*/ 0 w 3452291"/>
              <a:gd name="connsiteY0" fmla="*/ 3674853 h 3700732"/>
              <a:gd name="connsiteX1" fmla="*/ 187738 w 3452291"/>
              <a:gd name="connsiteY1" fmla="*/ 0 h 3700732"/>
              <a:gd name="connsiteX2" fmla="*/ 3221421 w 3452291"/>
              <a:gd name="connsiteY2" fmla="*/ 0 h 3700732"/>
              <a:gd name="connsiteX3" fmla="*/ 3452291 w 3452291"/>
              <a:gd name="connsiteY3" fmla="*/ 3700732 h 3700732"/>
              <a:gd name="connsiteX4" fmla="*/ 0 w 3452291"/>
              <a:gd name="connsiteY4" fmla="*/ 3674853 h 3700732"/>
              <a:gd name="connsiteX0" fmla="*/ 0 w 3469543"/>
              <a:gd name="connsiteY0" fmla="*/ 3674853 h 3700732"/>
              <a:gd name="connsiteX1" fmla="*/ 204990 w 3469543"/>
              <a:gd name="connsiteY1" fmla="*/ 0 h 3700732"/>
              <a:gd name="connsiteX2" fmla="*/ 3238673 w 3469543"/>
              <a:gd name="connsiteY2" fmla="*/ 0 h 3700732"/>
              <a:gd name="connsiteX3" fmla="*/ 3469543 w 3469543"/>
              <a:gd name="connsiteY3" fmla="*/ 3700732 h 3700732"/>
              <a:gd name="connsiteX4" fmla="*/ 0 w 3469543"/>
              <a:gd name="connsiteY4" fmla="*/ 3674853 h 3700732"/>
              <a:gd name="connsiteX0" fmla="*/ 0 w 3469543"/>
              <a:gd name="connsiteY0" fmla="*/ 3674853 h 3700732"/>
              <a:gd name="connsiteX1" fmla="*/ 204990 w 3469543"/>
              <a:gd name="connsiteY1" fmla="*/ 0 h 3700732"/>
              <a:gd name="connsiteX2" fmla="*/ 3238673 w 3469543"/>
              <a:gd name="connsiteY2" fmla="*/ 0 h 3700732"/>
              <a:gd name="connsiteX3" fmla="*/ 3469543 w 3469543"/>
              <a:gd name="connsiteY3" fmla="*/ 3700732 h 3700732"/>
              <a:gd name="connsiteX4" fmla="*/ 0 w 3469543"/>
              <a:gd name="connsiteY4" fmla="*/ 3674853 h 3700732"/>
              <a:gd name="connsiteX0" fmla="*/ 0 w 3469543"/>
              <a:gd name="connsiteY0" fmla="*/ 3674853 h 3700732"/>
              <a:gd name="connsiteX1" fmla="*/ 224040 w 3469543"/>
              <a:gd name="connsiteY1" fmla="*/ 12700 h 3700732"/>
              <a:gd name="connsiteX2" fmla="*/ 3238673 w 3469543"/>
              <a:gd name="connsiteY2" fmla="*/ 0 h 3700732"/>
              <a:gd name="connsiteX3" fmla="*/ 3469543 w 3469543"/>
              <a:gd name="connsiteY3" fmla="*/ 3700732 h 3700732"/>
              <a:gd name="connsiteX4" fmla="*/ 0 w 3469543"/>
              <a:gd name="connsiteY4" fmla="*/ 3674853 h 3700732"/>
              <a:gd name="connsiteX0" fmla="*/ 0 w 3469543"/>
              <a:gd name="connsiteY0" fmla="*/ 3668503 h 3694382"/>
              <a:gd name="connsiteX1" fmla="*/ 224040 w 3469543"/>
              <a:gd name="connsiteY1" fmla="*/ 6350 h 3694382"/>
              <a:gd name="connsiteX2" fmla="*/ 3254548 w 3469543"/>
              <a:gd name="connsiteY2" fmla="*/ 0 h 3694382"/>
              <a:gd name="connsiteX3" fmla="*/ 3469543 w 3469543"/>
              <a:gd name="connsiteY3" fmla="*/ 3694382 h 3694382"/>
              <a:gd name="connsiteX4" fmla="*/ 0 w 3469543"/>
              <a:gd name="connsiteY4" fmla="*/ 3668503 h 3694382"/>
              <a:gd name="connsiteX0" fmla="*/ 0 w 3475893"/>
              <a:gd name="connsiteY0" fmla="*/ 3668503 h 3668982"/>
              <a:gd name="connsiteX1" fmla="*/ 224040 w 3475893"/>
              <a:gd name="connsiteY1" fmla="*/ 6350 h 3668982"/>
              <a:gd name="connsiteX2" fmla="*/ 3254548 w 3475893"/>
              <a:gd name="connsiteY2" fmla="*/ 0 h 3668982"/>
              <a:gd name="connsiteX3" fmla="*/ 3475893 w 3475893"/>
              <a:gd name="connsiteY3" fmla="*/ 3668982 h 3668982"/>
              <a:gd name="connsiteX4" fmla="*/ 0 w 3475893"/>
              <a:gd name="connsiteY4" fmla="*/ 3668503 h 366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5893" h="3668982">
                <a:moveTo>
                  <a:pt x="0" y="3668503"/>
                </a:moveTo>
                <a:lnTo>
                  <a:pt x="224040" y="6350"/>
                </a:lnTo>
                <a:lnTo>
                  <a:pt x="3254548" y="0"/>
                </a:lnTo>
                <a:lnTo>
                  <a:pt x="3475893" y="3668982"/>
                </a:lnTo>
                <a:lnTo>
                  <a:pt x="0" y="3668503"/>
                </a:lnTo>
                <a:close/>
              </a:path>
            </a:pathLst>
          </a:custGeom>
          <a:solidFill>
            <a:schemeClr val="accent1">
              <a:alpha val="5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Treatment Volume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826" y="2858162"/>
            <a:ext cx="2458814" cy="73866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Circum-neutral Vadose Zone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CNVZ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&gt; 6.5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1510" y="4715544"/>
            <a:ext cx="1764714" cy="738664"/>
          </a:xfrm>
          <a:prstGeom prst="rect">
            <a:avLst/>
          </a:prstGeom>
          <a:solidFill>
            <a:srgbClr val="FFC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Acidic Vadose Zone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&lt; 6.5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6318" y="1431458"/>
            <a:ext cx="82586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MWVZ01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65532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Bedrock</a:t>
            </a:r>
          </a:p>
        </p:txBody>
      </p:sp>
      <p:pic>
        <p:nvPicPr>
          <p:cNvPr id="13" name="Picture 35" descr="CCA Color 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948362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1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95" y="1280160"/>
            <a:ext cx="248661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DC23-5D75-4E55-94E0-8AC9A57DBD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324" y="394855"/>
            <a:ext cx="7543352" cy="789420"/>
          </a:xfrm>
        </p:spPr>
        <p:txBody>
          <a:bodyPr/>
          <a:lstStyle/>
          <a:p>
            <a:pPr algn="ctr"/>
            <a:r>
              <a:rPr lang="en-US" sz="4000" dirty="0"/>
              <a:t>Pretest Sediment pH Cross Section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2"/>
          <a:stretch/>
        </p:blipFill>
        <p:spPr bwMode="auto">
          <a:xfrm>
            <a:off x="5922523" y="3095193"/>
            <a:ext cx="1323975" cy="148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14800" y="2802863"/>
            <a:ext cx="816617" cy="100584"/>
          </a:xfrm>
          <a:prstGeom prst="rect">
            <a:avLst/>
          </a:prstGeom>
          <a:solidFill>
            <a:schemeClr val="accent1">
              <a:alpha val="86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8695" y="5868782"/>
            <a:ext cx="923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743631" y="2802862"/>
            <a:ext cx="488915" cy="2209083"/>
            <a:chOff x="2743631" y="2802862"/>
            <a:chExt cx="488915" cy="2209083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988088" y="2802862"/>
              <a:ext cx="0" cy="220908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743631" y="3753515"/>
              <a:ext cx="488915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CNVZ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5220" y="5011945"/>
            <a:ext cx="345736" cy="856837"/>
            <a:chOff x="2815220" y="5011945"/>
            <a:chExt cx="345736" cy="856837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988088" y="5011945"/>
              <a:ext cx="0" cy="8568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15220" y="5286475"/>
              <a:ext cx="345736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AVZ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08551" y="5899559"/>
            <a:ext cx="359074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295400"/>
            <a:ext cx="689612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Upgradient</a:t>
            </a:r>
          </a:p>
        </p:txBody>
      </p:sp>
      <p:pic>
        <p:nvPicPr>
          <p:cNvPr id="27" name="Picture 35" descr="CCA Color 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832475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810000" y="5899559"/>
            <a:ext cx="1295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57800" y="5867400"/>
            <a:ext cx="998094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Level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11906" y="6175725"/>
            <a:ext cx="1295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75203" y="6183697"/>
            <a:ext cx="747320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Bedrock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029200" y="5899559"/>
            <a:ext cx="228600" cy="15388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970585" y="6183697"/>
            <a:ext cx="228600" cy="15388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4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Site Layout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1131445" y="1225649"/>
            <a:ext cx="6938545" cy="5623559"/>
            <a:chOff x="1131445" y="1225649"/>
            <a:chExt cx="6938545" cy="5623559"/>
          </a:xfrm>
        </p:grpSpPr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1131445" y="1225649"/>
              <a:ext cx="6938545" cy="5623559"/>
              <a:chOff x="789269" y="66193"/>
              <a:chExt cx="7897533" cy="64008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89269" y="66193"/>
                <a:ext cx="7897533" cy="640080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257675" y="5411047"/>
                <a:ext cx="2362200" cy="914400"/>
              </a:xfrm>
              <a:prstGeom prst="rect">
                <a:avLst/>
              </a:prstGeom>
              <a:solidFill>
                <a:srgbClr val="BBE0E3">
                  <a:lumMod val="90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2507713" y="4763046"/>
                <a:ext cx="626188" cy="385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MW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5400000">
                <a:off x="4533900" y="952500"/>
                <a:ext cx="2362200" cy="914400"/>
              </a:xfrm>
              <a:prstGeom prst="rect">
                <a:avLst/>
              </a:prstGeom>
              <a:solidFill>
                <a:srgbClr val="BBE0E3">
                  <a:lumMod val="90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598420" y="3267075"/>
                <a:ext cx="1524000" cy="1162050"/>
              </a:xfrm>
              <a:prstGeom prst="rect">
                <a:avLst/>
              </a:prstGeom>
              <a:solidFill>
                <a:srgbClr val="808080">
                  <a:lumMod val="90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302272" y="4038600"/>
                <a:ext cx="155448" cy="155448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316134" y="4876800"/>
                <a:ext cx="155448" cy="155448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009900" y="3581400"/>
                <a:ext cx="155448" cy="155448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772427" y="3779067"/>
                <a:ext cx="214774" cy="305253"/>
              </a:xfrm>
              <a:prstGeom prst="rect">
                <a:avLst/>
              </a:prstGeom>
              <a:solidFill>
                <a:srgbClr val="808080">
                  <a:lumMod val="90000"/>
                </a:srgbClr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48" name="Straight Arrow Connector 147"/>
              <p:cNvCxnSpPr/>
              <p:nvPr/>
            </p:nvCxnSpPr>
            <p:spPr>
              <a:xfrm flipH="1">
                <a:off x="7314014" y="5871080"/>
                <a:ext cx="381000" cy="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49" name="Straight Arrow Connector 148"/>
              <p:cNvCxnSpPr>
                <a:stCxn id="166" idx="1"/>
                <a:endCxn id="136" idx="3"/>
              </p:cNvCxnSpPr>
              <p:nvPr/>
            </p:nvCxnSpPr>
            <p:spPr>
              <a:xfrm flipH="1" flipV="1">
                <a:off x="6619875" y="5868247"/>
                <a:ext cx="314325" cy="283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0" name="Straight Arrow Connector 149"/>
              <p:cNvCxnSpPr>
                <a:stCxn id="136" idx="1"/>
              </p:cNvCxnSpPr>
              <p:nvPr/>
            </p:nvCxnSpPr>
            <p:spPr>
              <a:xfrm flipH="1">
                <a:off x="3879814" y="5868247"/>
                <a:ext cx="377861" cy="283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1" name="Straight Arrow Connector 150"/>
              <p:cNvCxnSpPr/>
              <p:nvPr/>
            </p:nvCxnSpPr>
            <p:spPr>
              <a:xfrm>
                <a:off x="3517863" y="5098370"/>
                <a:ext cx="509127" cy="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2" name="Straight Arrow Connector 151"/>
              <p:cNvCxnSpPr/>
              <p:nvPr/>
            </p:nvCxnSpPr>
            <p:spPr>
              <a:xfrm flipH="1">
                <a:off x="6172200" y="576680"/>
                <a:ext cx="38329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3" name="Straight Arrow Connector 152"/>
              <p:cNvCxnSpPr/>
              <p:nvPr/>
            </p:nvCxnSpPr>
            <p:spPr>
              <a:xfrm flipV="1">
                <a:off x="6555493" y="576681"/>
                <a:ext cx="0" cy="452168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4392749" y="5093148"/>
                <a:ext cx="2162743" cy="1028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5" name="Straight Arrow Connector 154"/>
              <p:cNvCxnSpPr/>
              <p:nvPr/>
            </p:nvCxnSpPr>
            <p:spPr>
              <a:xfrm flipV="1">
                <a:off x="3528370" y="5098370"/>
                <a:ext cx="0" cy="60343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6" name="Straight Arrow Connector 155"/>
              <p:cNvCxnSpPr/>
              <p:nvPr/>
            </p:nvCxnSpPr>
            <p:spPr>
              <a:xfrm flipH="1">
                <a:off x="4861560" y="3848100"/>
                <a:ext cx="85344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7" name="Straight Arrow Connector 156"/>
              <p:cNvCxnSpPr/>
              <p:nvPr/>
            </p:nvCxnSpPr>
            <p:spPr>
              <a:xfrm flipH="1">
                <a:off x="5724525" y="2598420"/>
                <a:ext cx="1" cy="126075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8" name="Straight Arrow Connector 157"/>
              <p:cNvCxnSpPr>
                <a:endCxn id="141" idx="3"/>
              </p:cNvCxnSpPr>
              <p:nvPr/>
            </p:nvCxnSpPr>
            <p:spPr>
              <a:xfrm flipH="1">
                <a:off x="4122420" y="3848100"/>
                <a:ext cx="37338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59" name="TextBox 158"/>
              <p:cNvSpPr txBox="1"/>
              <p:nvPr/>
            </p:nvSpPr>
            <p:spPr>
              <a:xfrm>
                <a:off x="990600" y="3915043"/>
                <a:ext cx="1516380" cy="38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MWVZ01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323061" y="3459069"/>
                <a:ext cx="1183919" cy="385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Still Well</a:t>
                </a:r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H="1">
                <a:off x="2476500" y="3657600"/>
                <a:ext cx="4572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/>
              <p:nvPr/>
            </p:nvCxnSpPr>
            <p:spPr>
              <a:xfrm flipH="1">
                <a:off x="2455546" y="4116705"/>
                <a:ext cx="741735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  <p:sp>
            <p:nvSpPr>
              <p:cNvPr id="163" name="TextBox 162"/>
              <p:cNvSpPr txBox="1"/>
              <p:nvPr/>
            </p:nvSpPr>
            <p:spPr>
              <a:xfrm>
                <a:off x="7584066" y="5621819"/>
                <a:ext cx="1102735" cy="66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Neutral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 Water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4943475" y="5498708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Mix Tank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186464" y="968514"/>
                <a:ext cx="1080056" cy="1226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Weir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Tank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(solids retention)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934200" y="5701806"/>
                <a:ext cx="365760" cy="338554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1905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 w="12700"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A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3124200" y="5701806"/>
                <a:ext cx="749356" cy="315283"/>
              </a:xfrm>
              <a:prstGeom prst="rect">
                <a:avLst/>
              </a:prstGeom>
              <a:solidFill>
                <a:srgbClr val="DAEDEF">
                  <a:lumMod val="20000"/>
                  <a:lumOff val="80000"/>
                </a:srgbClr>
              </a:solidFill>
              <a:ln w="1905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Pump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299961" y="533401"/>
                <a:ext cx="1386840" cy="196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Totalizer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A – Mix Tank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B – Weir Tank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C – Basin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Well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Flow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Direction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6777037" y="76198"/>
                <a:ext cx="1909763" cy="3613037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7086600" y="152401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Legend</a:t>
                </a: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6777035" y="3318153"/>
                <a:ext cx="1909763" cy="315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*Diagram not to scale</a:t>
                </a:r>
              </a:p>
            </p:txBody>
          </p:sp>
          <p:grpSp>
            <p:nvGrpSpPr>
              <p:cNvPr id="172" name="Group 171"/>
              <p:cNvGrpSpPr/>
              <p:nvPr/>
            </p:nvGrpSpPr>
            <p:grpSpPr>
              <a:xfrm>
                <a:off x="7511487" y="2662047"/>
                <a:ext cx="459249" cy="568492"/>
                <a:chOff x="6935384" y="3662411"/>
                <a:chExt cx="459249" cy="568492"/>
              </a:xfrm>
            </p:grpSpPr>
            <p:sp>
              <p:nvSpPr>
                <p:cNvPr id="178" name="4-Point Star 177"/>
                <p:cNvSpPr/>
                <p:nvPr/>
              </p:nvSpPr>
              <p:spPr>
                <a:xfrm rot="2683372">
                  <a:off x="6935384" y="3899233"/>
                  <a:ext cx="329520" cy="331670"/>
                </a:xfrm>
                <a:prstGeom prst="star4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 rot="2683372">
                  <a:off x="7187269" y="3662411"/>
                  <a:ext cx="207364" cy="276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+mn-cs"/>
                    </a:rPr>
                    <a:t>N</a:t>
                  </a:r>
                </a:p>
              </p:txBody>
            </p:sp>
          </p:grpSp>
          <p:sp>
            <p:nvSpPr>
              <p:cNvPr id="173" name="TextBox 172"/>
              <p:cNvSpPr txBox="1"/>
              <p:nvPr/>
            </p:nvSpPr>
            <p:spPr>
              <a:xfrm>
                <a:off x="4026990" y="4934868"/>
                <a:ext cx="365760" cy="338554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1905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 w="12700"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B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4495800" y="3689236"/>
                <a:ext cx="365760" cy="338554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1905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 w="12700"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C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892219" y="533401"/>
                <a:ext cx="365760" cy="338554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1905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 w="12700"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X</a:t>
                </a: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6986642" y="1629307"/>
                <a:ext cx="155448" cy="155448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77" name="Straight Arrow Connector 176"/>
              <p:cNvCxnSpPr/>
              <p:nvPr/>
            </p:nvCxnSpPr>
            <p:spPr>
              <a:xfrm flipH="1">
                <a:off x="6966514" y="2212093"/>
                <a:ext cx="23171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28" name="Group 127"/>
            <p:cNvGrpSpPr/>
            <p:nvPr/>
          </p:nvGrpSpPr>
          <p:grpSpPr>
            <a:xfrm>
              <a:off x="1738703" y="6391177"/>
              <a:ext cx="2441249" cy="276999"/>
              <a:chOff x="1738703" y="6391177"/>
              <a:chExt cx="2441249" cy="276999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738703" y="6391177"/>
                <a:ext cx="1075936" cy="276999"/>
              </a:xfrm>
              <a:prstGeom prst="rect">
                <a:avLst/>
              </a:prstGeom>
              <a:solidFill>
                <a:srgbClr val="DAEDEF">
                  <a:lumMod val="20000"/>
                  <a:lumOff val="80000"/>
                </a:srgbClr>
              </a:solidFill>
              <a:ln w="19050"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rPr>
                  <a:t>Milk of Lime</a:t>
                </a:r>
              </a:p>
            </p:txBody>
          </p:sp>
          <p:cxnSp>
            <p:nvCxnSpPr>
              <p:cNvPr id="134" name="Straight Arrow Connector 133"/>
              <p:cNvCxnSpPr/>
              <p:nvPr/>
            </p:nvCxnSpPr>
            <p:spPr>
              <a:xfrm>
                <a:off x="2814639" y="6529676"/>
                <a:ext cx="136531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129" name="Rectangle 128"/>
            <p:cNvSpPr/>
            <p:nvPr/>
          </p:nvSpPr>
          <p:spPr>
            <a:xfrm>
              <a:off x="2892384" y="4199083"/>
              <a:ext cx="1039880" cy="653181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75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799606" y="3627973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</a:rPr>
                <a:t>Basin</a:t>
              </a:r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H="1">
              <a:off x="3929125" y="3966527"/>
              <a:ext cx="249562" cy="24000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 rot="16200000">
              <a:off x="5005298" y="3620743"/>
              <a:ext cx="8931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</a:rPr>
                <a:t>Gravity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+mn-cs"/>
                </a:rPr>
                <a:t>Feed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76400" y="1450111"/>
            <a:ext cx="1779653" cy="2415026"/>
            <a:chOff x="1559644" y="1450111"/>
            <a:chExt cx="1779653" cy="2415026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3339297" y="1450111"/>
              <a:ext cx="0" cy="2415026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1559644" y="2313299"/>
              <a:ext cx="17796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cs typeface="+mn-cs"/>
                </a:rPr>
                <a:t>Groundwater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0070C0"/>
                  </a:solidFill>
                  <a:latin typeface="Arial" charset="0"/>
                  <a:cs typeface="+mn-cs"/>
                </a:rPr>
                <a:t>Flow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5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CB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CB7"/>
              </a:buClr>
              <a:buFont typeface="Tahoma" panose="020B060403050404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7CB7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7CB7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7CB7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B7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B7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B7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B7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872FBD-8C06-4DC2-85B5-CBB3F2B9BDE7}" type="slidenum">
              <a:rPr lang="en-US" altLang="en-US" sz="9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>
              <a:defRPr/>
            </a:pPr>
            <a:r>
              <a:rPr dirty="0"/>
              <a:t>Weir Tank Schematic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0" y="2000250"/>
            <a:ext cx="792236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85800" y="3737611"/>
            <a:ext cx="389850" cy="898921"/>
            <a:chOff x="685800" y="3737611"/>
            <a:chExt cx="389850" cy="898921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4267200"/>
              <a:ext cx="38985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</a:p>
          </p:txBody>
        </p:sp>
        <p:cxnSp>
          <p:nvCxnSpPr>
            <p:cNvPr id="10" name="Straight Arrow Connector 9"/>
            <p:cNvCxnSpPr>
              <a:stCxn id="4" idx="0"/>
            </p:cNvCxnSpPr>
            <p:nvPr/>
          </p:nvCxnSpPr>
          <p:spPr>
            <a:xfrm flipV="1">
              <a:off x="880725" y="3737611"/>
              <a:ext cx="0" cy="529589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587983" y="4342095"/>
            <a:ext cx="945197" cy="369332"/>
            <a:chOff x="422307" y="4005029"/>
            <a:chExt cx="945197" cy="369332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422307" y="4005029"/>
              <a:ext cx="582211" cy="369332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</a:t>
              </a: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1004518" y="4189695"/>
              <a:ext cx="362986" cy="0"/>
            </a:xfrm>
            <a:prstGeom prst="straightConnector1">
              <a:avLst/>
            </a:prstGeom>
            <a:grpFill/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3576307" y="3048000"/>
            <a:ext cx="639676" cy="537622"/>
          </a:xfrm>
          <a:custGeom>
            <a:avLst/>
            <a:gdLst>
              <a:gd name="connsiteX0" fmla="*/ 0 w 639676"/>
              <a:gd name="connsiteY0" fmla="*/ 537622 h 537622"/>
              <a:gd name="connsiteX1" fmla="*/ 228600 w 639676"/>
              <a:gd name="connsiteY1" fmla="*/ 1291 h 537622"/>
              <a:gd name="connsiteX2" fmla="*/ 597877 w 639676"/>
              <a:gd name="connsiteY2" fmla="*/ 388153 h 537622"/>
              <a:gd name="connsiteX3" fmla="*/ 615462 w 639676"/>
              <a:gd name="connsiteY3" fmla="*/ 414530 h 5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76" h="537622">
                <a:moveTo>
                  <a:pt x="0" y="537622"/>
                </a:moveTo>
                <a:cubicBezTo>
                  <a:pt x="64477" y="281912"/>
                  <a:pt x="128954" y="26202"/>
                  <a:pt x="228600" y="1291"/>
                </a:cubicBezTo>
                <a:cubicBezTo>
                  <a:pt x="328246" y="-23620"/>
                  <a:pt x="533400" y="319280"/>
                  <a:pt x="597877" y="388153"/>
                </a:cubicBezTo>
                <a:cubicBezTo>
                  <a:pt x="662354" y="457026"/>
                  <a:pt x="638908" y="435778"/>
                  <a:pt x="615462" y="414530"/>
                </a:cubicBez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6248400" y="3043778"/>
            <a:ext cx="639676" cy="537622"/>
          </a:xfrm>
          <a:custGeom>
            <a:avLst/>
            <a:gdLst>
              <a:gd name="connsiteX0" fmla="*/ 0 w 639676"/>
              <a:gd name="connsiteY0" fmla="*/ 537622 h 537622"/>
              <a:gd name="connsiteX1" fmla="*/ 228600 w 639676"/>
              <a:gd name="connsiteY1" fmla="*/ 1291 h 537622"/>
              <a:gd name="connsiteX2" fmla="*/ 597877 w 639676"/>
              <a:gd name="connsiteY2" fmla="*/ 388153 h 537622"/>
              <a:gd name="connsiteX3" fmla="*/ 615462 w 639676"/>
              <a:gd name="connsiteY3" fmla="*/ 414530 h 5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76" h="537622">
                <a:moveTo>
                  <a:pt x="0" y="537622"/>
                </a:moveTo>
                <a:cubicBezTo>
                  <a:pt x="64477" y="281912"/>
                  <a:pt x="128954" y="26202"/>
                  <a:pt x="228600" y="1291"/>
                </a:cubicBezTo>
                <a:cubicBezTo>
                  <a:pt x="328246" y="-23620"/>
                  <a:pt x="533400" y="319280"/>
                  <a:pt x="597877" y="388153"/>
                </a:cubicBezTo>
                <a:cubicBezTo>
                  <a:pt x="662354" y="457026"/>
                  <a:pt x="638908" y="435778"/>
                  <a:pt x="615462" y="414530"/>
                </a:cubicBez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flipV="1">
            <a:off x="4922924" y="3652073"/>
            <a:ext cx="639676" cy="537622"/>
          </a:xfrm>
          <a:custGeom>
            <a:avLst/>
            <a:gdLst>
              <a:gd name="connsiteX0" fmla="*/ 0 w 639676"/>
              <a:gd name="connsiteY0" fmla="*/ 537622 h 537622"/>
              <a:gd name="connsiteX1" fmla="*/ 228600 w 639676"/>
              <a:gd name="connsiteY1" fmla="*/ 1291 h 537622"/>
              <a:gd name="connsiteX2" fmla="*/ 597877 w 639676"/>
              <a:gd name="connsiteY2" fmla="*/ 388153 h 537622"/>
              <a:gd name="connsiteX3" fmla="*/ 615462 w 639676"/>
              <a:gd name="connsiteY3" fmla="*/ 414530 h 5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76" h="537622">
                <a:moveTo>
                  <a:pt x="0" y="537622"/>
                </a:moveTo>
                <a:cubicBezTo>
                  <a:pt x="64477" y="281912"/>
                  <a:pt x="128954" y="26202"/>
                  <a:pt x="228600" y="1291"/>
                </a:cubicBezTo>
                <a:cubicBezTo>
                  <a:pt x="328246" y="-23620"/>
                  <a:pt x="533400" y="319280"/>
                  <a:pt x="597877" y="388153"/>
                </a:cubicBezTo>
                <a:cubicBezTo>
                  <a:pt x="662354" y="457026"/>
                  <a:pt x="638908" y="435778"/>
                  <a:pt x="615462" y="414530"/>
                </a:cubicBez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1968" y="3585622"/>
            <a:ext cx="86433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43400" y="4114800"/>
            <a:ext cx="2057405" cy="1026025"/>
            <a:chOff x="-340851" y="3625334"/>
            <a:chExt cx="2057405" cy="1026025"/>
          </a:xfrm>
          <a:solidFill>
            <a:schemeClr val="tx1"/>
          </a:solidFill>
        </p:grpSpPr>
        <p:sp>
          <p:nvSpPr>
            <p:cNvPr id="19" name="TextBox 18"/>
            <p:cNvSpPr txBox="1"/>
            <p:nvPr/>
          </p:nvSpPr>
          <p:spPr>
            <a:xfrm>
              <a:off x="-340851" y="4005028"/>
              <a:ext cx="182880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Solids trapped behind weir</a:t>
              </a:r>
            </a:p>
          </p:txBody>
        </p:sp>
        <p:cxnSp>
          <p:nvCxnSpPr>
            <p:cNvPr id="20" name="Straight Arrow Connector 19"/>
            <p:cNvCxnSpPr>
              <a:stCxn id="19" idx="3"/>
            </p:cNvCxnSpPr>
            <p:nvPr/>
          </p:nvCxnSpPr>
          <p:spPr>
            <a:xfrm flipV="1">
              <a:off x="1487949" y="3625334"/>
              <a:ext cx="228605" cy="702860"/>
            </a:xfrm>
            <a:prstGeom prst="straightConnector1">
              <a:avLst/>
            </a:prstGeom>
            <a:grpFill/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35" descr="CCA Color 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832475"/>
            <a:ext cx="15859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14600" y="3043778"/>
            <a:ext cx="3962400" cy="1227232"/>
            <a:chOff x="2514600" y="3043778"/>
            <a:chExt cx="3962400" cy="12272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810000" y="3200400"/>
              <a:ext cx="0" cy="106680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81600" y="3052222"/>
              <a:ext cx="0" cy="106680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77000" y="3204210"/>
              <a:ext cx="0" cy="106680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14600" y="3043778"/>
              <a:ext cx="0" cy="106680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55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15793</TotalTime>
  <Words>537</Words>
  <Application>Microsoft Office PowerPoint</Application>
  <PresentationFormat>On-screen Show (4:3)</PresentationFormat>
  <Paragraphs>186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Unicode MS</vt:lpstr>
      <vt:lpstr>Calibri</vt:lpstr>
      <vt:lpstr>Constantia</vt:lpstr>
      <vt:lpstr>Tahoma</vt:lpstr>
      <vt:lpstr>Wingdings 2</vt:lpstr>
      <vt:lpstr>Flow</vt:lpstr>
      <vt:lpstr>FIELD INVESTIGATION OF IN SITU LIME NEUTRALIZATION OF ACIDIC SEDIMENT</vt:lpstr>
      <vt:lpstr>Problem</vt:lpstr>
      <vt:lpstr>Program Objectives</vt:lpstr>
      <vt:lpstr>Field Testing</vt:lpstr>
      <vt:lpstr>Field Testing</vt:lpstr>
      <vt:lpstr>Acidic Vadose Zone Test Schematic</vt:lpstr>
      <vt:lpstr>Pretest Sediment pH Cross Section</vt:lpstr>
      <vt:lpstr>Site Layout</vt:lpstr>
      <vt:lpstr>Weir Tank Schematic</vt:lpstr>
      <vt:lpstr>Test Results</vt:lpstr>
      <vt:lpstr>Test Results</vt:lpstr>
      <vt:lpstr>Alkalinity</vt:lpstr>
      <vt:lpstr>Test Results</vt:lpstr>
      <vt:lpstr>SOLIDS CONTROL – WEIR TANK</vt:lpstr>
      <vt:lpstr>SOLIDS CONTROL – BASIN DURING ALKALI APPLICATION</vt:lpstr>
      <vt:lpstr>PowerPoint Presentation</vt:lpstr>
      <vt:lpstr>Test Results</vt:lpstr>
      <vt:lpstr>Infiltration Rate</vt:lpstr>
      <vt:lpstr>Test Results</vt:lpstr>
      <vt:lpstr>Groundwater Quality</vt:lpstr>
      <vt:lpstr>Test Summary</vt:lpstr>
      <vt:lpstr>Test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Villinski</dc:creator>
  <cp:lastModifiedBy>Tracy Hillman</cp:lastModifiedBy>
  <cp:revision>145</cp:revision>
  <dcterms:created xsi:type="dcterms:W3CDTF">2013-03-17T17:55:59Z</dcterms:created>
  <dcterms:modified xsi:type="dcterms:W3CDTF">2017-03-07T17:52:59Z</dcterms:modified>
</cp:coreProperties>
</file>